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87" r:id="rId4"/>
    <p:sldId id="264" r:id="rId5"/>
    <p:sldId id="265" r:id="rId6"/>
    <p:sldId id="267" r:id="rId7"/>
    <p:sldId id="268" r:id="rId8"/>
    <p:sldId id="269" r:id="rId9"/>
    <p:sldId id="270" r:id="rId10"/>
    <p:sldId id="289" r:id="rId11"/>
    <p:sldId id="277" r:id="rId12"/>
    <p:sldId id="271" r:id="rId13"/>
    <p:sldId id="272" r:id="rId14"/>
    <p:sldId id="273" r:id="rId15"/>
    <p:sldId id="279" r:id="rId16"/>
    <p:sldId id="280" r:id="rId17"/>
    <p:sldId id="276" r:id="rId18"/>
    <p:sldId id="288" r:id="rId19"/>
    <p:sldId id="282" r:id="rId20"/>
    <p:sldId id="283" r:id="rId21"/>
    <p:sldId id="290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00"/>
    <a:srgbClr val="643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>
        <p:scale>
          <a:sx n="115" d="100"/>
          <a:sy n="115" d="100"/>
        </p:scale>
        <p:origin x="-10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6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5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9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7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9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8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BBA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670771" y="4665811"/>
            <a:ext cx="2850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latinLnBrk="0">
              <a:defRPr/>
            </a:pPr>
            <a:r>
              <a:rPr lang="ko-KR" altLang="en-US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캡스톤</a:t>
            </a:r>
            <a:r>
              <a:rPr lang="en-US" altLang="ko-KR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조</a:t>
            </a:r>
            <a:r>
              <a:rPr lang="en-US" altLang="ko-KR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김진민</a:t>
            </a:r>
            <a:r>
              <a:rPr lang="en-US" altLang="ko-KR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맑은 고딕" panose="020B0503020000020004" pitchFamily="50" charset="-127"/>
              </a:rPr>
              <a:t>조명규</a:t>
            </a:r>
            <a:endParaRPr lang="ko-KR" altLang="en-US" sz="9600" b="1" kern="0" dirty="0">
              <a:solidFill>
                <a:prstClr val="black">
                  <a:lumMod val="75000"/>
                  <a:lumOff val="25000"/>
                </a:prstClr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48000" y="2774074"/>
            <a:ext cx="6096000" cy="1049106"/>
          </a:xfrm>
          <a:prstGeom prst="rect">
            <a:avLst/>
          </a:prstGeom>
          <a:solidFill>
            <a:srgbClr val="FBBA00"/>
          </a:solidFill>
        </p:spPr>
        <p:txBody>
          <a:bodyPr tIns="108000" bIns="108000">
            <a:spAutoFit/>
          </a:bodyPr>
          <a:lstStyle/>
          <a:p>
            <a:pPr algn="ctr" latinLnBrk="0">
              <a:defRPr/>
            </a:pPr>
            <a:r>
              <a:rPr lang="ko-KR" altLang="en-US" sz="4000" b="1" i="1" kern="0" dirty="0" smtClean="0">
                <a:solidFill>
                  <a:prstClr val="white"/>
                </a:solidFill>
              </a:rPr>
              <a:t>사족 보행 로봇</a:t>
            </a:r>
          </a:p>
          <a:p>
            <a:pPr algn="ctr" latinLnBrk="0">
              <a:defRPr/>
            </a:pPr>
            <a:r>
              <a:rPr lang="ko-KR" altLang="en-US" sz="1400" b="1" kern="0" dirty="0" smtClean="0">
                <a:solidFill>
                  <a:prstClr val="white">
                    <a:lumMod val="95000"/>
                  </a:prstClr>
                </a:solidFill>
              </a:rPr>
              <a:t>기계시스템공학과 신동원 교수님</a:t>
            </a:r>
            <a:endParaRPr lang="ko-KR" altLang="en-US" sz="8000" b="1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39141" y="2214419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2400" b="1" i="1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CAPSTONE  PROJECT</a:t>
            </a:r>
            <a:endParaRPr lang="ko-KR" altLang="en-US" sz="2400" b="1" i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13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2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주차 예상 일정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D4A059B9-4B3B-4836-857D-9C22377A4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08740"/>
              </p:ext>
            </p:extLst>
          </p:nvPr>
        </p:nvGraphicFramePr>
        <p:xfrm>
          <a:off x="445936" y="1291471"/>
          <a:ext cx="11233327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7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8/11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8/12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8/13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8/14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8/15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8/16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8/17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8/18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8/19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8/20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8/21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8/22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8/23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8/24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8/25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8/26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8/27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8/28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8/29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8/30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8/31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사각형: 둥근 모서리 33">
            <a:extLst>
              <a:ext uri="{FF2B5EF4-FFF2-40B4-BE49-F238E27FC236}">
                <a16:creationId xmlns=""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953015" y="2369364"/>
            <a:ext cx="7126956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34">
            <a:extLst>
              <a:ext uri="{FF2B5EF4-FFF2-40B4-BE49-F238E27FC236}">
                <a16:creationId xmlns="" xmlns:a16="http://schemas.microsoft.com/office/drawing/2014/main" id="{8E15C31B-E15C-472B-9BF8-C3C06A373F93}"/>
              </a:ext>
            </a:extLst>
          </p:cNvPr>
          <p:cNvSpPr/>
          <p:nvPr/>
        </p:nvSpPr>
        <p:spPr>
          <a:xfrm>
            <a:off x="1567054" y="2232784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설명선: 굽은 선(테두리 없음) 35">
            <a:extLst>
              <a:ext uri="{FF2B5EF4-FFF2-40B4-BE49-F238E27FC236}">
                <a16:creationId xmlns=""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2012498" y="1799118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643916"/>
                </a:solidFill>
              </a:rPr>
              <a:t>하드웨어 제작</a:t>
            </a:r>
            <a:endParaRPr lang="ko-KR" altLang="en-US" sz="1100" dirty="0">
              <a:solidFill>
                <a:srgbClr val="643916"/>
              </a:solidFill>
            </a:endParaRPr>
          </a:p>
        </p:txBody>
      </p:sp>
      <p:sp>
        <p:nvSpPr>
          <p:cNvPr id="18" name="사각형: 둥근 모서리 45">
            <a:extLst>
              <a:ext uri="{FF2B5EF4-FFF2-40B4-BE49-F238E27FC236}">
                <a16:creationId xmlns="" xmlns:a16="http://schemas.microsoft.com/office/drawing/2014/main" id="{B1EA0AD8-0114-49BC-B3DE-A41E780306D4}"/>
              </a:ext>
            </a:extLst>
          </p:cNvPr>
          <p:cNvSpPr/>
          <p:nvPr/>
        </p:nvSpPr>
        <p:spPr>
          <a:xfrm>
            <a:off x="8685525" y="3991540"/>
            <a:ext cx="2664000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46">
            <a:extLst>
              <a:ext uri="{FF2B5EF4-FFF2-40B4-BE49-F238E27FC236}">
                <a16:creationId xmlns="" xmlns:a16="http://schemas.microsoft.com/office/drawing/2014/main" id="{7CB2EEDA-B11A-4B37-87D7-EDD5245CA625}"/>
              </a:ext>
            </a:extLst>
          </p:cNvPr>
          <p:cNvSpPr/>
          <p:nvPr/>
        </p:nvSpPr>
        <p:spPr>
          <a:xfrm>
            <a:off x="8899514" y="3866779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설명선: 굽은 선(테두리 없음) 47">
            <a:extLst>
              <a:ext uri="{FF2B5EF4-FFF2-40B4-BE49-F238E27FC236}">
                <a16:creationId xmlns="" xmlns:a16="http://schemas.microsoft.com/office/drawing/2014/main" id="{251B28A4-9BD8-49BE-BF10-0736E84AE3B5}"/>
              </a:ext>
            </a:extLst>
          </p:cNvPr>
          <p:cNvSpPr/>
          <p:nvPr/>
        </p:nvSpPr>
        <p:spPr>
          <a:xfrm>
            <a:off x="9344958" y="3433113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643916"/>
                </a:solidFill>
              </a:rPr>
              <a:t>수정 및 보완</a:t>
            </a:r>
            <a:endParaRPr lang="ko-KR" altLang="en-US" sz="1100" dirty="0">
              <a:solidFill>
                <a:srgbClr val="643916"/>
              </a:solidFill>
            </a:endParaRPr>
          </a:p>
        </p:txBody>
      </p:sp>
      <p:sp>
        <p:nvSpPr>
          <p:cNvPr id="21" name="사각형: 둥근 모서리 45">
            <a:extLst>
              <a:ext uri="{FF2B5EF4-FFF2-40B4-BE49-F238E27FC236}">
                <a16:creationId xmlns="" xmlns:a16="http://schemas.microsoft.com/office/drawing/2014/main" id="{B1EA0AD8-0114-49BC-B3DE-A41E780306D4}"/>
              </a:ext>
            </a:extLst>
          </p:cNvPr>
          <p:cNvSpPr/>
          <p:nvPr/>
        </p:nvSpPr>
        <p:spPr>
          <a:xfrm>
            <a:off x="8685525" y="2369364"/>
            <a:ext cx="2664000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46">
            <a:extLst>
              <a:ext uri="{FF2B5EF4-FFF2-40B4-BE49-F238E27FC236}">
                <a16:creationId xmlns="" xmlns:a16="http://schemas.microsoft.com/office/drawing/2014/main" id="{7CB2EEDA-B11A-4B37-87D7-EDD5245CA625}"/>
              </a:ext>
            </a:extLst>
          </p:cNvPr>
          <p:cNvSpPr/>
          <p:nvPr/>
        </p:nvSpPr>
        <p:spPr>
          <a:xfrm>
            <a:off x="8899514" y="2232784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설명선: 굽은 선(테두리 없음) 47">
            <a:extLst>
              <a:ext uri="{FF2B5EF4-FFF2-40B4-BE49-F238E27FC236}">
                <a16:creationId xmlns="" xmlns:a16="http://schemas.microsoft.com/office/drawing/2014/main" id="{251B28A4-9BD8-49BE-BF10-0736E84AE3B5}"/>
              </a:ext>
            </a:extLst>
          </p:cNvPr>
          <p:cNvSpPr/>
          <p:nvPr/>
        </p:nvSpPr>
        <p:spPr>
          <a:xfrm>
            <a:off x="9344958" y="1799118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643916"/>
                </a:solidFill>
              </a:rPr>
              <a:t>수정 및 보완</a:t>
            </a:r>
            <a:endParaRPr lang="ko-KR" altLang="en-US" sz="1100" dirty="0">
              <a:solidFill>
                <a:srgbClr val="643916"/>
              </a:solidFill>
            </a:endParaRPr>
          </a:p>
        </p:txBody>
      </p:sp>
      <p:sp>
        <p:nvSpPr>
          <p:cNvPr id="13" name="사각형: 둥근 모서리 33">
            <a:extLst>
              <a:ext uri="{FF2B5EF4-FFF2-40B4-BE49-F238E27FC236}">
                <a16:creationId xmlns=""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953015" y="3979722"/>
            <a:ext cx="7126956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사각형: 둥근 모서리 34">
            <a:extLst>
              <a:ext uri="{FF2B5EF4-FFF2-40B4-BE49-F238E27FC236}">
                <a16:creationId xmlns="" xmlns:a16="http://schemas.microsoft.com/office/drawing/2014/main" id="{8E15C31B-E15C-472B-9BF8-C3C06A373F93}"/>
              </a:ext>
            </a:extLst>
          </p:cNvPr>
          <p:cNvSpPr/>
          <p:nvPr/>
        </p:nvSpPr>
        <p:spPr>
          <a:xfrm>
            <a:off x="1567054" y="384314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설명선: 굽은 선(테두리 없음) 35">
            <a:extLst>
              <a:ext uri="{FF2B5EF4-FFF2-40B4-BE49-F238E27FC236}">
                <a16:creationId xmlns=""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2012498" y="3409476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643916"/>
                </a:solidFill>
              </a:rPr>
              <a:t>소프</a:t>
            </a:r>
            <a:r>
              <a:rPr lang="ko-KR" altLang="en-US" sz="1100" b="1" dirty="0">
                <a:solidFill>
                  <a:srgbClr val="643916"/>
                </a:solidFill>
              </a:rPr>
              <a:t>트</a:t>
            </a:r>
            <a:r>
              <a:rPr lang="ko-KR" altLang="en-US" sz="1100" b="1" dirty="0" smtClean="0">
                <a:solidFill>
                  <a:srgbClr val="643916"/>
                </a:solidFill>
              </a:rPr>
              <a:t>웨어 제작</a:t>
            </a:r>
            <a:endParaRPr lang="ko-KR" altLang="en-US" sz="1100" dirty="0">
              <a:solidFill>
                <a:srgbClr val="6439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6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18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701860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8"/>
            <a:ext cx="1138844" cy="1138838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부품 출력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3D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프린터 출력과 설계를 번갈아 하며 순차적으로 몸체를 완성시켜나감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현재 주문한 물품 배송에 지연이 있어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주차에 몸체 완성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명령 작성 예정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:a16="http://schemas.microsoft.com/office/drawing/2014/main" xmlns="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2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:a16="http://schemas.microsoft.com/office/drawing/2014/main" xmlns="" id="{004DC9C2-846A-45F1-AAAD-A0265AE81367}"/>
              </a:ext>
            </a:extLst>
          </p:cNvPr>
          <p:cNvSpPr/>
          <p:nvPr/>
        </p:nvSpPr>
        <p:spPr>
          <a:xfrm>
            <a:off x="568852" y="2711560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74" name="Picture 2" descr="C:\Users\pc\Desktop\캡스톤제작\사진기록\KakaoTalk_20200818_205937298_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59" y="3703573"/>
            <a:ext cx="4061815" cy="304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c\Desktop\캡스톤제작\사진기록\KakaoTalk_20200818_205937298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947651"/>
            <a:ext cx="3674225" cy="275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68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19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619444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8"/>
            <a:ext cx="1138844" cy="1188000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643916"/>
                </a:solidFill>
              </a:rPr>
              <a:t>1</a:t>
            </a:r>
            <a:r>
              <a:rPr lang="ko-KR" altLang="en-US" sz="2000" b="1" dirty="0" smtClean="0">
                <a:solidFill>
                  <a:srgbClr val="643916"/>
                </a:solidFill>
              </a:rPr>
              <a:t>차 조립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출력물을 모아 결합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B050"/>
                </a:solidFill>
              </a:rPr>
              <a:t>전체적인 형상 완성</a:t>
            </a:r>
            <a:endParaRPr lang="en-US" altLang="ko-KR" sz="1600" b="1" dirty="0" smtClean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임시로 구성한 회로도 연결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2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2" y="2768139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 descr="C:\Users\pc\Desktop\캡스톤제작\사진기록\KakaoTalk_20200823_152719610_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0" y="1078972"/>
            <a:ext cx="4070327" cy="30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c\Desktop\캡스톤제작\사진기록\KakaoTalk_20200823_152719610_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10162" y="3621007"/>
            <a:ext cx="4143198" cy="310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8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20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901170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8"/>
            <a:ext cx="1138844" cy="1332000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회로 구성 및 제어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B050"/>
                </a:solidFill>
              </a:rPr>
              <a:t>본격적으로 제어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위한 모터 연결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차로 작성한 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회로도를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바탕으로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서보모터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블루투스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수신기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아두이노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외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모든 부품 연결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2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2" y="2911065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3" name="Picture 3" descr="C:\Users\pc\Desktop\캡스톤제작\회로구성\임시회로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7"/>
          <a:stretch/>
        </p:blipFill>
        <p:spPr bwMode="auto">
          <a:xfrm>
            <a:off x="2111433" y="995704"/>
            <a:ext cx="4148052" cy="258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pc\Desktop\캡스톤제작\사진기록\KakaoTalk_20200823_152719610_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" t="11896" r="6705"/>
          <a:stretch/>
        </p:blipFill>
        <p:spPr bwMode="auto">
          <a:xfrm>
            <a:off x="2510444" y="3599506"/>
            <a:ext cx="4231178" cy="317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91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21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339460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8"/>
            <a:ext cx="1138844" cy="1440000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595564" y="1398995"/>
            <a:ext cx="379287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rgbClr val="643916"/>
                </a:solidFill>
              </a:rPr>
              <a:t>아두이노</a:t>
            </a:r>
            <a:r>
              <a:rPr lang="ko-KR" altLang="en-US" sz="2000" b="1" dirty="0" smtClean="0">
                <a:solidFill>
                  <a:srgbClr val="643916"/>
                </a:solidFill>
              </a:rPr>
              <a:t> 코드 분석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서보모터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구동 테스트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서보모터를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움직이기 위한 코드 작성과 참고모델의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작동 코드 분석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2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2" y="3019131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26" y="1049668"/>
            <a:ext cx="5266113" cy="442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45" y="3339887"/>
            <a:ext cx="4862080" cy="333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51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22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57512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8"/>
            <a:ext cx="1138844" cy="1602000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제어 시작</a:t>
            </a:r>
            <a:r>
              <a:rPr lang="en-US" altLang="ko-KR" sz="2000" b="1" dirty="0" smtClean="0">
                <a:solidFill>
                  <a:srgbClr val="643916"/>
                </a:solidFill>
              </a:rPr>
              <a:t>, </a:t>
            </a:r>
            <a:r>
              <a:rPr lang="ko-KR" altLang="en-US" sz="2000" b="1" dirty="0" smtClean="0">
                <a:solidFill>
                  <a:srgbClr val="643916"/>
                </a:solidFill>
              </a:rPr>
              <a:t>전원 문제 해결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코드의 파트를 나누어 파악 및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응용하여 작동을 위한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새 프로그램 </a:t>
            </a:r>
            <a:r>
              <a:rPr lang="ko-KR" altLang="en-US" sz="1600" b="1" dirty="0">
                <a:solidFill>
                  <a:srgbClr val="00B050"/>
                </a:solidFill>
              </a:rPr>
              <a:t>작성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테스트 결과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터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불안정한 떨림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발견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:a16="http://schemas.microsoft.com/office/drawing/2014/main" xmlns="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2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:a16="http://schemas.microsoft.com/office/drawing/2014/main" xmlns="" id="{004DC9C2-846A-45F1-AAAD-A0265AE81367}"/>
              </a:ext>
            </a:extLst>
          </p:cNvPr>
          <p:cNvSpPr/>
          <p:nvPr/>
        </p:nvSpPr>
        <p:spPr>
          <a:xfrm>
            <a:off x="568852" y="3177073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1" y="999906"/>
            <a:ext cx="5020888" cy="2873330"/>
          </a:xfrm>
          <a:prstGeom prst="rect">
            <a:avLst/>
          </a:prstGeom>
        </p:spPr>
      </p:pic>
      <p:pic>
        <p:nvPicPr>
          <p:cNvPr id="4099" name="Picture 3" descr="C:\Users\pc\Desktop\캡스톤제작\사진기록\KakaoTalk_20200823_152719610_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84" y="3873236"/>
            <a:ext cx="3840681" cy="288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6634593-693E-4A27-A34D-B59570ED27FA}"/>
              </a:ext>
            </a:extLst>
          </p:cNvPr>
          <p:cNvSpPr/>
          <p:nvPr/>
        </p:nvSpPr>
        <p:spPr>
          <a:xfrm>
            <a:off x="7024255" y="918588"/>
            <a:ext cx="1346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B050"/>
                </a:solidFill>
              </a:rPr>
              <a:t>&lt;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참고영상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8148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23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779796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8"/>
            <a:ext cx="1138844" cy="1854000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형태 변경 및 가동</a:t>
            </a:r>
            <a:endParaRPr lang="en-US" altLang="ko-KR" sz="2000" b="1" dirty="0" smtClean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회로 구성 문제 해결 및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다리의 구조를 변경하여 하중 지지 개선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B050"/>
                </a:solidFill>
              </a:rPr>
              <a:t>전진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/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후진 명령 제어 성공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:a16="http://schemas.microsoft.com/office/drawing/2014/main" xmlns="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2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:a16="http://schemas.microsoft.com/office/drawing/2014/main" xmlns="" id="{004DC9C2-846A-45F1-AAAD-A0265AE81367}"/>
              </a:ext>
            </a:extLst>
          </p:cNvPr>
          <p:cNvSpPr/>
          <p:nvPr/>
        </p:nvSpPr>
        <p:spPr>
          <a:xfrm>
            <a:off x="568851" y="3434767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60" y="999421"/>
            <a:ext cx="4979695" cy="28497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60" y="3849178"/>
            <a:ext cx="4979695" cy="28497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6634593-693E-4A27-A34D-B59570ED27FA}"/>
              </a:ext>
            </a:extLst>
          </p:cNvPr>
          <p:cNvSpPr/>
          <p:nvPr/>
        </p:nvSpPr>
        <p:spPr>
          <a:xfrm>
            <a:off x="7024255" y="918588"/>
            <a:ext cx="1346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B050"/>
                </a:solidFill>
              </a:rPr>
              <a:t>&lt;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참고영상</a:t>
            </a:r>
            <a:r>
              <a:rPr lang="en-US" altLang="ko-KR" sz="1600" b="1" dirty="0" smtClean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1837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24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61187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8"/>
            <a:ext cx="1138844" cy="2052000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문제점 파악 및 재설계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몸체 자체의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무게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다리 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서보모터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출력</a:t>
            </a:r>
            <a:endParaRPr lang="en-US" altLang="ko-KR" sz="1600" b="1" dirty="0" smtClean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두 가지 원인으로 인하여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B050"/>
                </a:solidFill>
              </a:rPr>
              <a:t>실제 발을 딛는 보행이 어려운 상황</a:t>
            </a:r>
            <a:endParaRPr lang="en-US" altLang="ko-KR" sz="1600" b="1" dirty="0" smtClean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문제점 개선을 위한 방안 모색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2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2" y="3621007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7" b="25626"/>
          <a:stretch/>
        </p:blipFill>
        <p:spPr>
          <a:xfrm>
            <a:off x="2102774" y="1005840"/>
            <a:ext cx="3409446" cy="26151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9" b="23465"/>
          <a:stretch/>
        </p:blipFill>
        <p:spPr>
          <a:xfrm>
            <a:off x="2023966" y="3617565"/>
            <a:ext cx="3567062" cy="31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3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주차 예상 일정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D4A059B9-4B3B-4836-857D-9C22377A4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747096"/>
              </p:ext>
            </p:extLst>
          </p:nvPr>
        </p:nvGraphicFramePr>
        <p:xfrm>
          <a:off x="445936" y="1291471"/>
          <a:ext cx="11233327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7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8/11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8/12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8/13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8/14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8/15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8/16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8/17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8/18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8/19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8/20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8/21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8/22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8/23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8/24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8/25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8/26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8/27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8/28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8/29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8/30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8/31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사각형: 둥근 모서리 33">
            <a:extLst>
              <a:ext uri="{FF2B5EF4-FFF2-40B4-BE49-F238E27FC236}">
                <a16:creationId xmlns=""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953015" y="2369364"/>
            <a:ext cx="7126956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34">
            <a:extLst>
              <a:ext uri="{FF2B5EF4-FFF2-40B4-BE49-F238E27FC236}">
                <a16:creationId xmlns="" xmlns:a16="http://schemas.microsoft.com/office/drawing/2014/main" id="{8E15C31B-E15C-472B-9BF8-C3C06A373F93}"/>
              </a:ext>
            </a:extLst>
          </p:cNvPr>
          <p:cNvSpPr/>
          <p:nvPr/>
        </p:nvSpPr>
        <p:spPr>
          <a:xfrm>
            <a:off x="1567054" y="2232784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설명선: 굽은 선(테두리 없음) 35">
            <a:extLst>
              <a:ext uri="{FF2B5EF4-FFF2-40B4-BE49-F238E27FC236}">
                <a16:creationId xmlns=""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2012498" y="1799118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643916"/>
                </a:solidFill>
              </a:rPr>
              <a:t>하드웨어 제작</a:t>
            </a:r>
            <a:endParaRPr lang="ko-KR" altLang="en-US" sz="1100" dirty="0">
              <a:solidFill>
                <a:srgbClr val="643916"/>
              </a:solidFill>
            </a:endParaRPr>
          </a:p>
        </p:txBody>
      </p:sp>
      <p:sp>
        <p:nvSpPr>
          <p:cNvPr id="18" name="사각형: 둥근 모서리 45">
            <a:extLst>
              <a:ext uri="{FF2B5EF4-FFF2-40B4-BE49-F238E27FC236}">
                <a16:creationId xmlns="" xmlns:a16="http://schemas.microsoft.com/office/drawing/2014/main" id="{B1EA0AD8-0114-49BC-B3DE-A41E780306D4}"/>
              </a:ext>
            </a:extLst>
          </p:cNvPr>
          <p:cNvSpPr/>
          <p:nvPr/>
        </p:nvSpPr>
        <p:spPr>
          <a:xfrm>
            <a:off x="8685525" y="3991540"/>
            <a:ext cx="2664000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사각형: 둥근 모서리 46">
            <a:extLst>
              <a:ext uri="{FF2B5EF4-FFF2-40B4-BE49-F238E27FC236}">
                <a16:creationId xmlns="" xmlns:a16="http://schemas.microsoft.com/office/drawing/2014/main" id="{7CB2EEDA-B11A-4B37-87D7-EDD5245CA625}"/>
              </a:ext>
            </a:extLst>
          </p:cNvPr>
          <p:cNvSpPr/>
          <p:nvPr/>
        </p:nvSpPr>
        <p:spPr>
          <a:xfrm>
            <a:off x="8899514" y="3866779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설명선: 굽은 선(테두리 없음) 47">
            <a:extLst>
              <a:ext uri="{FF2B5EF4-FFF2-40B4-BE49-F238E27FC236}">
                <a16:creationId xmlns="" xmlns:a16="http://schemas.microsoft.com/office/drawing/2014/main" id="{251B28A4-9BD8-49BE-BF10-0736E84AE3B5}"/>
              </a:ext>
            </a:extLst>
          </p:cNvPr>
          <p:cNvSpPr/>
          <p:nvPr/>
        </p:nvSpPr>
        <p:spPr>
          <a:xfrm>
            <a:off x="9344958" y="3433113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643916"/>
                </a:solidFill>
              </a:rPr>
              <a:t>수정 및 보완</a:t>
            </a:r>
            <a:endParaRPr lang="ko-KR" altLang="en-US" sz="1100" dirty="0">
              <a:solidFill>
                <a:srgbClr val="643916"/>
              </a:solidFill>
            </a:endParaRPr>
          </a:p>
        </p:txBody>
      </p:sp>
      <p:sp>
        <p:nvSpPr>
          <p:cNvPr id="21" name="사각형: 둥근 모서리 45">
            <a:extLst>
              <a:ext uri="{FF2B5EF4-FFF2-40B4-BE49-F238E27FC236}">
                <a16:creationId xmlns="" xmlns:a16="http://schemas.microsoft.com/office/drawing/2014/main" id="{B1EA0AD8-0114-49BC-B3DE-A41E780306D4}"/>
              </a:ext>
            </a:extLst>
          </p:cNvPr>
          <p:cNvSpPr/>
          <p:nvPr/>
        </p:nvSpPr>
        <p:spPr>
          <a:xfrm>
            <a:off x="8685525" y="2369364"/>
            <a:ext cx="2664000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46">
            <a:extLst>
              <a:ext uri="{FF2B5EF4-FFF2-40B4-BE49-F238E27FC236}">
                <a16:creationId xmlns="" xmlns:a16="http://schemas.microsoft.com/office/drawing/2014/main" id="{7CB2EEDA-B11A-4B37-87D7-EDD5245CA625}"/>
              </a:ext>
            </a:extLst>
          </p:cNvPr>
          <p:cNvSpPr/>
          <p:nvPr/>
        </p:nvSpPr>
        <p:spPr>
          <a:xfrm>
            <a:off x="8899514" y="2232784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설명선: 굽은 선(테두리 없음) 47">
            <a:extLst>
              <a:ext uri="{FF2B5EF4-FFF2-40B4-BE49-F238E27FC236}">
                <a16:creationId xmlns="" xmlns:a16="http://schemas.microsoft.com/office/drawing/2014/main" id="{251B28A4-9BD8-49BE-BF10-0736E84AE3B5}"/>
              </a:ext>
            </a:extLst>
          </p:cNvPr>
          <p:cNvSpPr/>
          <p:nvPr/>
        </p:nvSpPr>
        <p:spPr>
          <a:xfrm>
            <a:off x="9344958" y="1799118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643916"/>
                </a:solidFill>
              </a:rPr>
              <a:t>수정 및 보완</a:t>
            </a:r>
            <a:endParaRPr lang="ko-KR" altLang="en-US" sz="1100" dirty="0">
              <a:solidFill>
                <a:srgbClr val="643916"/>
              </a:solidFill>
            </a:endParaRPr>
          </a:p>
        </p:txBody>
      </p:sp>
      <p:sp>
        <p:nvSpPr>
          <p:cNvPr id="13" name="사각형: 둥근 모서리 33">
            <a:extLst>
              <a:ext uri="{FF2B5EF4-FFF2-40B4-BE49-F238E27FC236}">
                <a16:creationId xmlns=""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953015" y="3979722"/>
            <a:ext cx="7126956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사각형: 둥근 모서리 34">
            <a:extLst>
              <a:ext uri="{FF2B5EF4-FFF2-40B4-BE49-F238E27FC236}">
                <a16:creationId xmlns="" xmlns:a16="http://schemas.microsoft.com/office/drawing/2014/main" id="{8E15C31B-E15C-472B-9BF8-C3C06A373F93}"/>
              </a:ext>
            </a:extLst>
          </p:cNvPr>
          <p:cNvSpPr/>
          <p:nvPr/>
        </p:nvSpPr>
        <p:spPr>
          <a:xfrm>
            <a:off x="1567054" y="384314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설명선: 굽은 선(테두리 없음) 35">
            <a:extLst>
              <a:ext uri="{FF2B5EF4-FFF2-40B4-BE49-F238E27FC236}">
                <a16:creationId xmlns=""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2012498" y="3409476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643916"/>
                </a:solidFill>
              </a:rPr>
              <a:t>소프</a:t>
            </a:r>
            <a:r>
              <a:rPr lang="ko-KR" altLang="en-US" sz="1100" b="1" dirty="0">
                <a:solidFill>
                  <a:srgbClr val="643916"/>
                </a:solidFill>
              </a:rPr>
              <a:t>트</a:t>
            </a:r>
            <a:r>
              <a:rPr lang="ko-KR" altLang="en-US" sz="1100" b="1" dirty="0" smtClean="0">
                <a:solidFill>
                  <a:srgbClr val="643916"/>
                </a:solidFill>
              </a:rPr>
              <a:t>웨어 제작</a:t>
            </a:r>
            <a:endParaRPr lang="ko-KR" altLang="en-US" sz="1100" dirty="0">
              <a:solidFill>
                <a:srgbClr val="643916"/>
              </a:solidFill>
            </a:endParaRPr>
          </a:p>
        </p:txBody>
      </p:sp>
      <p:sp>
        <p:nvSpPr>
          <p:cNvPr id="16" name="사각형: 둥근 모서리 33">
            <a:extLst>
              <a:ext uri="{FF2B5EF4-FFF2-40B4-BE49-F238E27FC236}">
                <a16:creationId xmlns=""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953015" y="5611787"/>
            <a:ext cx="10396510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사각형: 둥근 모서리 34">
            <a:extLst>
              <a:ext uri="{FF2B5EF4-FFF2-40B4-BE49-F238E27FC236}">
                <a16:creationId xmlns="" xmlns:a16="http://schemas.microsoft.com/office/drawing/2014/main" id="{8E15C31B-E15C-472B-9BF8-C3C06A373F93}"/>
              </a:ext>
            </a:extLst>
          </p:cNvPr>
          <p:cNvSpPr/>
          <p:nvPr/>
        </p:nvSpPr>
        <p:spPr>
          <a:xfrm>
            <a:off x="1567054" y="547520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설명선: 굽은 선(테두리 없음) 35">
            <a:extLst>
              <a:ext uri="{FF2B5EF4-FFF2-40B4-BE49-F238E27FC236}">
                <a16:creationId xmlns=""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2012498" y="5041541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rgbClr val="643916"/>
                </a:solidFill>
              </a:rPr>
              <a:t>3</a:t>
            </a:r>
            <a:r>
              <a:rPr lang="ko-KR" altLang="en-US" sz="1100" b="1" dirty="0" smtClean="0">
                <a:solidFill>
                  <a:srgbClr val="643916"/>
                </a:solidFill>
              </a:rPr>
              <a:t>차 모델 제작</a:t>
            </a:r>
            <a:endParaRPr lang="ko-KR" altLang="en-US" sz="1100" dirty="0">
              <a:solidFill>
                <a:srgbClr val="6439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51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25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888921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8"/>
            <a:ext cx="1138844" cy="2196000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643916"/>
                </a:solidFill>
              </a:rPr>
              <a:t>2</a:t>
            </a:r>
            <a:r>
              <a:rPr lang="ko-KR" altLang="en-US" sz="2000" b="1" dirty="0" smtClean="0">
                <a:solidFill>
                  <a:srgbClr val="643916"/>
                </a:solidFill>
              </a:rPr>
              <a:t>차 모델 설계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B050"/>
                </a:solidFill>
              </a:rPr>
              <a:t>실제 발을 딛는 보행이 어려운 상황</a:t>
            </a:r>
            <a:endParaRPr lang="en-US" altLang="ko-KR" sz="1600" b="1" dirty="0" smtClean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경량화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모터 교체로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B050"/>
                </a:solidFill>
              </a:rPr>
              <a:t>2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차 모델 설계 시작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3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2" y="3757407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1178729"/>
            <a:ext cx="4513440" cy="25388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3955504"/>
            <a:ext cx="4513440" cy="25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7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prstClr val="white"/>
                </a:solidFill>
              </a:rPr>
              <a:t>목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차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sp>
        <p:nvSpPr>
          <p:cNvPr id="15" name="사각형: 둥근 모서리 4">
            <a:extLst>
              <a:ext uri="{FF2B5EF4-FFF2-40B4-BE49-F238E27FC236}">
                <a16:creationId xmlns="" xmlns:a16="http://schemas.microsoft.com/office/drawing/2014/main" id="{F83799F6-3BB4-4E3B-8B96-D7B41DA2C0C2}"/>
              </a:ext>
            </a:extLst>
          </p:cNvPr>
          <p:cNvSpPr/>
          <p:nvPr/>
        </p:nvSpPr>
        <p:spPr>
          <a:xfrm>
            <a:off x="1409113" y="3980167"/>
            <a:ext cx="9312862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사각형: 둥근 모서리 5">
            <a:extLst>
              <a:ext uri="{FF2B5EF4-FFF2-40B4-BE49-F238E27FC236}">
                <a16:creationId xmlns="" xmlns:a16="http://schemas.microsoft.com/office/drawing/2014/main" id="{E0B81EAA-853A-4E69-B1EC-917056A5ECBF}"/>
              </a:ext>
            </a:extLst>
          </p:cNvPr>
          <p:cNvSpPr/>
          <p:nvPr/>
        </p:nvSpPr>
        <p:spPr>
          <a:xfrm>
            <a:off x="20231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7A588AEF-1585-4F38-908C-D2CEA604C464}"/>
              </a:ext>
            </a:extLst>
          </p:cNvPr>
          <p:cNvGrpSpPr/>
          <p:nvPr/>
        </p:nvGrpSpPr>
        <p:grpSpPr>
          <a:xfrm>
            <a:off x="3666195" y="4830128"/>
            <a:ext cx="514036" cy="514036"/>
            <a:chOff x="9215214" y="2068825"/>
            <a:chExt cx="514036" cy="514036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D495B901-898C-48EC-9CDF-4C0D5673F063}"/>
                </a:ext>
              </a:extLst>
            </p:cNvPr>
            <p:cNvSpPr/>
            <p:nvPr/>
          </p:nvSpPr>
          <p:spPr>
            <a:xfrm>
              <a:off x="9215214" y="2068825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23">
              <a:extLst>
                <a:ext uri="{FF2B5EF4-FFF2-40B4-BE49-F238E27FC236}">
                  <a16:creationId xmlns="" xmlns:a16="http://schemas.microsoft.com/office/drawing/2014/main" id="{50E71951-9DE8-4910-946D-8CA07E5A0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73" y="2201163"/>
              <a:ext cx="284918" cy="249359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6439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14A29346-8791-4F8C-AD21-65374BAFA45E}"/>
              </a:ext>
            </a:extLst>
          </p:cNvPr>
          <p:cNvGrpSpPr/>
          <p:nvPr/>
        </p:nvGrpSpPr>
        <p:grpSpPr>
          <a:xfrm>
            <a:off x="1807492" y="2739011"/>
            <a:ext cx="514036" cy="514036"/>
            <a:chOff x="3694803" y="4399671"/>
            <a:chExt cx="514036" cy="514036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A4622450-E5A8-4967-97AF-710B8BE5E0B2}"/>
                </a:ext>
              </a:extLst>
            </p:cNvPr>
            <p:cNvSpPr/>
            <p:nvPr/>
          </p:nvSpPr>
          <p:spPr>
            <a:xfrm>
              <a:off x="3694803" y="4399671"/>
              <a:ext cx="514036" cy="5140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6439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="" xmlns:a16="http://schemas.microsoft.com/office/drawing/2014/main" id="{B576C5E4-90E4-4A01-8CBA-CBA3CD0FBD40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812692" y="4529291"/>
              <a:ext cx="287896" cy="25524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6439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2D1374BA-1C69-460F-94DE-D6679B8D3A32}"/>
              </a:ext>
            </a:extLst>
          </p:cNvPr>
          <p:cNvCxnSpPr>
            <a:stCxn id="21" idx="4"/>
            <a:endCxn id="16" idx="0"/>
          </p:cNvCxnSpPr>
          <p:nvPr/>
        </p:nvCxnSpPr>
        <p:spPr>
          <a:xfrm flipH="1">
            <a:off x="2060412" y="3253047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15">
            <a:extLst>
              <a:ext uri="{FF2B5EF4-FFF2-40B4-BE49-F238E27FC236}">
                <a16:creationId xmlns="" xmlns:a16="http://schemas.microsoft.com/office/drawing/2014/main" id="{1B13D936-9A25-417B-962A-072D7253F1F7}"/>
              </a:ext>
            </a:extLst>
          </p:cNvPr>
          <p:cNvSpPr/>
          <p:nvPr/>
        </p:nvSpPr>
        <p:spPr>
          <a:xfrm>
            <a:off x="38900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1C6513FD-908A-4166-8761-9CD79874B91E}"/>
              </a:ext>
            </a:extLst>
          </p:cNvPr>
          <p:cNvCxnSpPr/>
          <p:nvPr/>
        </p:nvCxnSpPr>
        <p:spPr>
          <a:xfrm flipH="1">
            <a:off x="3923213" y="4239588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17">
            <a:extLst>
              <a:ext uri="{FF2B5EF4-FFF2-40B4-BE49-F238E27FC236}">
                <a16:creationId xmlns="" xmlns:a16="http://schemas.microsoft.com/office/drawing/2014/main" id="{EDAE8E4B-6120-40CE-A13E-B6A2464C7D56}"/>
              </a:ext>
            </a:extLst>
          </p:cNvPr>
          <p:cNvSpPr/>
          <p:nvPr/>
        </p:nvSpPr>
        <p:spPr>
          <a:xfrm>
            <a:off x="59353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AE046247-F2B8-45FE-A27D-6129B824527E}"/>
              </a:ext>
            </a:extLst>
          </p:cNvPr>
          <p:cNvSpPr/>
          <p:nvPr/>
        </p:nvSpPr>
        <p:spPr>
          <a:xfrm>
            <a:off x="7578395" y="4830128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ABE7D3E4-1157-40D8-A958-734C4ED1B09E}"/>
              </a:ext>
            </a:extLst>
          </p:cNvPr>
          <p:cNvSpPr/>
          <p:nvPr/>
        </p:nvSpPr>
        <p:spPr>
          <a:xfrm>
            <a:off x="5719692" y="2739011"/>
            <a:ext cx="514036" cy="514036"/>
          </a:xfrm>
          <a:prstGeom prst="ellipse">
            <a:avLst/>
          </a:prstGeom>
          <a:solidFill>
            <a:srgbClr val="FBBA00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C0866159-8529-4247-9F60-F02CF1715CFF}"/>
              </a:ext>
            </a:extLst>
          </p:cNvPr>
          <p:cNvCxnSpPr>
            <a:stCxn id="28" idx="4"/>
            <a:endCxn id="26" idx="0"/>
          </p:cNvCxnSpPr>
          <p:nvPr/>
        </p:nvCxnSpPr>
        <p:spPr>
          <a:xfrm flipH="1">
            <a:off x="5972612" y="3253047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5">
            <a:extLst>
              <a:ext uri="{FF2B5EF4-FFF2-40B4-BE49-F238E27FC236}">
                <a16:creationId xmlns="" xmlns:a16="http://schemas.microsoft.com/office/drawing/2014/main" id="{AE8C364C-8CE2-4954-867E-9758502F527F}"/>
              </a:ext>
            </a:extLst>
          </p:cNvPr>
          <p:cNvSpPr/>
          <p:nvPr/>
        </p:nvSpPr>
        <p:spPr>
          <a:xfrm>
            <a:off x="78022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E8A26877-D3BA-4A05-A936-E4309D3A98F3}"/>
              </a:ext>
            </a:extLst>
          </p:cNvPr>
          <p:cNvCxnSpPr/>
          <p:nvPr/>
        </p:nvCxnSpPr>
        <p:spPr>
          <a:xfrm flipH="1">
            <a:off x="7835413" y="4239588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27">
            <a:extLst>
              <a:ext uri="{FF2B5EF4-FFF2-40B4-BE49-F238E27FC236}">
                <a16:creationId xmlns="" xmlns:a16="http://schemas.microsoft.com/office/drawing/2014/main" id="{14C29F73-00D4-4684-B805-AAB9BC616B84}"/>
              </a:ext>
            </a:extLst>
          </p:cNvPr>
          <p:cNvSpPr/>
          <p:nvPr/>
        </p:nvSpPr>
        <p:spPr>
          <a:xfrm>
            <a:off x="9847552" y="3843587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E265645C-94F4-45CB-BE77-5997239D1444}"/>
              </a:ext>
            </a:extLst>
          </p:cNvPr>
          <p:cNvSpPr/>
          <p:nvPr/>
        </p:nvSpPr>
        <p:spPr>
          <a:xfrm>
            <a:off x="9631892" y="2739011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59010EFC-143E-460D-915F-080CAD7DDBC2}"/>
              </a:ext>
            </a:extLst>
          </p:cNvPr>
          <p:cNvCxnSpPr>
            <a:cxnSpLocks/>
            <a:stCxn id="33" idx="4"/>
            <a:endCxn id="32" idx="0"/>
          </p:cNvCxnSpPr>
          <p:nvPr/>
        </p:nvCxnSpPr>
        <p:spPr>
          <a:xfrm flipH="1">
            <a:off x="9884812" y="3253047"/>
            <a:ext cx="4098" cy="590540"/>
          </a:xfrm>
          <a:prstGeom prst="line">
            <a:avLst/>
          </a:prstGeom>
          <a:ln w="19050">
            <a:solidFill>
              <a:srgbClr val="64391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6">
            <a:extLst>
              <a:ext uri="{FF2B5EF4-FFF2-40B4-BE49-F238E27FC236}">
                <a16:creationId xmlns="" xmlns:a16="http://schemas.microsoft.com/office/drawing/2014/main" id="{A574BE50-59D2-4AED-B3A9-01777EB7A972}"/>
              </a:ext>
            </a:extLst>
          </p:cNvPr>
          <p:cNvSpPr>
            <a:spLocks noEditPoints="1"/>
          </p:cNvSpPr>
          <p:nvPr/>
        </p:nvSpPr>
        <p:spPr bwMode="auto">
          <a:xfrm>
            <a:off x="5899731" y="2878720"/>
            <a:ext cx="145762" cy="24515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64391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36" name="Group 20">
            <a:extLst>
              <a:ext uri="{FF2B5EF4-FFF2-40B4-BE49-F238E27FC236}">
                <a16:creationId xmlns="" xmlns:a16="http://schemas.microsoft.com/office/drawing/2014/main" id="{637560AB-2F18-4CA3-8BF6-ACF38F4A39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58540" y="4962466"/>
            <a:ext cx="163940" cy="223622"/>
            <a:chOff x="2597" y="4163"/>
            <a:chExt cx="217" cy="296"/>
          </a:xfrm>
          <a:solidFill>
            <a:srgbClr val="643916"/>
          </a:solidFill>
        </p:grpSpPr>
        <p:sp>
          <p:nvSpPr>
            <p:cNvPr id="37" name="Freeform 22">
              <a:extLst>
                <a:ext uri="{FF2B5EF4-FFF2-40B4-BE49-F238E27FC236}">
                  <a16:creationId xmlns="" xmlns:a16="http://schemas.microsoft.com/office/drawing/2014/main" id="{997759E1-4832-46D2-A902-72B5BC185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="" xmlns:a16="http://schemas.microsoft.com/office/drawing/2014/main" id="{D038B83E-3380-45F4-8C19-8E618D65C8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="" xmlns:a16="http://schemas.microsoft.com/office/drawing/2014/main" id="{FE1229CA-490D-423D-A6B9-6B6CF27715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="" xmlns:a16="http://schemas.microsoft.com/office/drawing/2014/main" id="{C836B720-4A67-49E7-9920-431BE9760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</p:grpSp>
      <p:sp>
        <p:nvSpPr>
          <p:cNvPr id="41" name="Freeform 9">
            <a:extLst>
              <a:ext uri="{FF2B5EF4-FFF2-40B4-BE49-F238E27FC236}">
                <a16:creationId xmlns="" xmlns:a16="http://schemas.microsoft.com/office/drawing/2014/main" id="{5063BC4F-DB97-48BF-851C-DBD3456A64C6}"/>
              </a:ext>
            </a:extLst>
          </p:cNvPr>
          <p:cNvSpPr>
            <a:spLocks/>
          </p:cNvSpPr>
          <p:nvPr/>
        </p:nvSpPr>
        <p:spPr bwMode="auto">
          <a:xfrm>
            <a:off x="9804568" y="2892346"/>
            <a:ext cx="160485" cy="211790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64391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905719" y="1348922"/>
            <a:ext cx="232721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1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~</a:t>
            </a:r>
            <a:endParaRPr lang="en-US" altLang="ko-KR" sz="16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하드웨어제작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사진기록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제작과정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보고서관련 아이디어 기록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7981AE8C-79F2-44B1-9B4D-C2832AE78BC8}"/>
              </a:ext>
            </a:extLst>
          </p:cNvPr>
          <p:cNvSpPr/>
          <p:nvPr/>
        </p:nvSpPr>
        <p:spPr>
          <a:xfrm>
            <a:off x="4813459" y="1345294"/>
            <a:ext cx="232721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2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~</a:t>
            </a:r>
            <a:endParaRPr lang="en-US" altLang="ko-KR" sz="16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보행 등</a:t>
            </a:r>
            <a:r>
              <a:rPr lang="en-US" altLang="ko-KR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기본명령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어깨관절 이용한 동작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5FE64DB1-086E-4FB8-A110-C73327AB8EAA}"/>
              </a:ext>
            </a:extLst>
          </p:cNvPr>
          <p:cNvSpPr/>
          <p:nvPr/>
        </p:nvSpPr>
        <p:spPr>
          <a:xfrm>
            <a:off x="8721200" y="1348922"/>
            <a:ext cx="232721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3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~</a:t>
            </a:r>
            <a:endParaRPr lang="en-US" altLang="ko-KR" sz="16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마무리단계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전체적인 작품 마감</a:t>
            </a:r>
            <a:endParaRPr lang="en-US" altLang="ko-KR" sz="9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최종작품 완성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7981AE8C-79F2-44B1-9B4D-C2832AE78BC8}"/>
              </a:ext>
            </a:extLst>
          </p:cNvPr>
          <p:cNvSpPr/>
          <p:nvPr/>
        </p:nvSpPr>
        <p:spPr>
          <a:xfrm>
            <a:off x="2759603" y="5472579"/>
            <a:ext cx="23272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코드 분석 및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 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제어</a:t>
            </a:r>
            <a:endParaRPr lang="en-US" altLang="ko-KR" sz="16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아두이노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코딩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7981AE8C-79F2-44B1-9B4D-C2832AE78BC8}"/>
              </a:ext>
            </a:extLst>
          </p:cNvPr>
          <p:cNvSpPr/>
          <p:nvPr/>
        </p:nvSpPr>
        <p:spPr>
          <a:xfrm>
            <a:off x="6664435" y="5472579"/>
            <a:ext cx="23272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643916"/>
                </a:solidFill>
              </a:rPr>
              <a:t>3D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프린터 몸체 출력 </a:t>
            </a:r>
            <a:endParaRPr lang="en-US" altLang="ko-KR" sz="16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하드웨어 설계 최종결정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6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26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302456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8"/>
            <a:ext cx="1138844" cy="2340000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전체 형상 설계 완료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문제점을 보완하여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가벼운 몸체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설계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모터를 교체하며 다리도 새롭게 설계함</a:t>
            </a:r>
            <a:endParaRPr lang="en-US" altLang="ko-KR" sz="1600" b="1" dirty="0">
              <a:solidFill>
                <a:srgbClr val="00B050"/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3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1" y="3907238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t="4518" r="4194" b="4122"/>
          <a:stretch/>
        </p:blipFill>
        <p:spPr>
          <a:xfrm>
            <a:off x="1676239" y="3416529"/>
            <a:ext cx="5187142" cy="33334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4154" y="659744"/>
            <a:ext cx="2584248" cy="31434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55" y="4995579"/>
            <a:ext cx="2339140" cy="17543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195" y="4995578"/>
            <a:ext cx="2339141" cy="175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6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26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625990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8"/>
            <a:ext cx="1138844" cy="2340000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코드 추가 분석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어깨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모터 사용하여 걷는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모션 개선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다리를 들 때 함께 기울여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더 </a:t>
            </a:r>
            <a:r>
              <a:rPr lang="ko-KR" altLang="en-US" sz="1600" b="1" dirty="0">
                <a:solidFill>
                  <a:srgbClr val="00B050"/>
                </a:solidFill>
              </a:rPr>
              <a:t>역동적으로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움직일 수 </a:t>
            </a:r>
            <a:r>
              <a:rPr lang="ko-KR" altLang="en-US" sz="1600" b="1" dirty="0">
                <a:solidFill>
                  <a:srgbClr val="00B050"/>
                </a:solidFill>
              </a:rPr>
              <a:t>있도록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계</a:t>
            </a:r>
            <a:endParaRPr lang="en-US" altLang="ko-KR" sz="1600" b="1" dirty="0">
              <a:solidFill>
                <a:srgbClr val="00B050"/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3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1" y="3907238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39" y="1023108"/>
            <a:ext cx="5277433" cy="2508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638" y="3531625"/>
            <a:ext cx="5277433" cy="33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88" y="4284173"/>
            <a:ext cx="5457934" cy="193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21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27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302456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643916"/>
                </a:solidFill>
              </a:rPr>
              <a:t>3D</a:t>
            </a:r>
            <a:r>
              <a:rPr lang="ko-KR" altLang="en-US" sz="2000" b="1" dirty="0" smtClean="0">
                <a:solidFill>
                  <a:srgbClr val="643916"/>
                </a:solidFill>
              </a:rPr>
              <a:t>프린터 관련 문제발</a:t>
            </a:r>
            <a:r>
              <a:rPr lang="ko-KR" altLang="en-US" sz="2000" b="1" dirty="0">
                <a:solidFill>
                  <a:srgbClr val="643916"/>
                </a:solidFill>
              </a:rPr>
              <a:t>생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몸체 출력 이후 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3D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프린터 고장 발생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부품을 교체하여 새로 출력하였지만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사용이 어려운 것으로 판단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00B050"/>
                </a:solidFill>
              </a:rPr>
              <a:t>Kit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디자인 스튜디오 시설 사용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3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1055716" y="1620988"/>
            <a:ext cx="1138844" cy="2340000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1" y="3907238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" t="18550" r="28368" b="16558"/>
          <a:stretch/>
        </p:blipFill>
        <p:spPr>
          <a:xfrm>
            <a:off x="2194560" y="955969"/>
            <a:ext cx="3150523" cy="23525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3367026"/>
            <a:ext cx="4522124" cy="339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6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31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302456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부품 출력 후 조립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학교 시설을 이용하여 부품 출력 진행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진행 일정에 약간의 차질 발생</a:t>
            </a:r>
            <a:endParaRPr lang="en-US" altLang="ko-KR" sz="1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00B050"/>
                </a:solidFill>
              </a:rPr>
              <a:t>하드웨어 완성 후에는 수월한 진행 예상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>
                <a:solidFill>
                  <a:srgbClr val="643916"/>
                </a:solidFill>
              </a:rPr>
              <a:t>3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cxnSp>
        <p:nvCxnSpPr>
          <p:cNvPr id="9" name="꺾인 연결선 8"/>
          <p:cNvCxnSpPr/>
          <p:nvPr/>
        </p:nvCxnSpPr>
        <p:spPr>
          <a:xfrm flipV="1">
            <a:off x="1055716" y="1620988"/>
            <a:ext cx="1138844" cy="2340000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1" y="3907238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r="4004"/>
          <a:stretch/>
        </p:blipFill>
        <p:spPr>
          <a:xfrm>
            <a:off x="2071002" y="1176329"/>
            <a:ext cx="4977055" cy="22845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9" t="14463" r="14670" b="17427"/>
          <a:stretch/>
        </p:blipFill>
        <p:spPr>
          <a:xfrm>
            <a:off x="2468880" y="3457386"/>
            <a:ext cx="4181301" cy="30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6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 smtClean="0">
                <a:solidFill>
                  <a:prstClr val="white"/>
                </a:solidFill>
              </a:rPr>
              <a:t>문제점과 개선 방향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165301" y="5154194"/>
            <a:ext cx="37928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rgbClr val="643916"/>
                </a:solidFill>
              </a:rPr>
              <a:t>1</a:t>
            </a:r>
            <a:r>
              <a:rPr lang="ko-KR" altLang="en-US" sz="2000" b="1" dirty="0" smtClean="0">
                <a:solidFill>
                  <a:srgbClr val="643916"/>
                </a:solidFill>
              </a:rPr>
              <a:t>차 </a:t>
            </a:r>
            <a:r>
              <a:rPr lang="ko-KR" altLang="en-US" sz="2000" b="1" dirty="0" err="1" smtClean="0">
                <a:solidFill>
                  <a:srgbClr val="643916"/>
                </a:solidFill>
              </a:rPr>
              <a:t>프로토타입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서보모터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떨림과 제어 불능 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4199563" y="5156693"/>
            <a:ext cx="37928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643916"/>
                </a:solidFill>
              </a:rPr>
              <a:t>2</a:t>
            </a:r>
            <a:r>
              <a:rPr lang="ko-KR" altLang="en-US" sz="2000" b="1" dirty="0" smtClean="0">
                <a:solidFill>
                  <a:srgbClr val="643916"/>
                </a:solidFill>
              </a:rPr>
              <a:t>차 테스트 로봇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몸체의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무게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서보모터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출력 부족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8241185" y="5154194"/>
            <a:ext cx="37928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643916"/>
                </a:solidFill>
              </a:rPr>
              <a:t>3</a:t>
            </a:r>
            <a:r>
              <a:rPr lang="ko-KR" altLang="en-US" sz="2000" b="1" dirty="0" smtClean="0">
                <a:solidFill>
                  <a:srgbClr val="643916"/>
                </a:solidFill>
              </a:rPr>
              <a:t>차 최종작품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원하는 동작 구현 성공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77" y="1952006"/>
            <a:ext cx="3714922" cy="27861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70"/>
          <a:stretch/>
        </p:blipFill>
        <p:spPr>
          <a:xfrm>
            <a:off x="4332143" y="1533511"/>
            <a:ext cx="3527713" cy="36231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4" t="5409" r="5199"/>
          <a:stretch/>
        </p:blipFill>
        <p:spPr>
          <a:xfrm>
            <a:off x="7992436" y="2046885"/>
            <a:ext cx="3973483" cy="2766127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3555007" y="5329681"/>
            <a:ext cx="806334" cy="286177"/>
          </a:xfrm>
          <a:prstGeom prst="rightArrow">
            <a:avLst>
              <a:gd name="adj1" fmla="val 29047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992436" y="5341715"/>
            <a:ext cx="806334" cy="286177"/>
          </a:xfrm>
          <a:prstGeom prst="rightArrow">
            <a:avLst>
              <a:gd name="adj1" fmla="val 29047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6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1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주차 예상 일정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D4A059B9-4B3B-4836-857D-9C22377A4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54458"/>
              </p:ext>
            </p:extLst>
          </p:nvPr>
        </p:nvGraphicFramePr>
        <p:xfrm>
          <a:off x="445936" y="1291471"/>
          <a:ext cx="11233327" cy="48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7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60476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8/11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8/12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8/13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8/14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8/15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8/16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rgbClr val="643916"/>
                          </a:solidFill>
                        </a:rPr>
                        <a:t>8/17</a:t>
                      </a:r>
                      <a:endParaRPr lang="ko-KR" altLang="en-US" sz="1400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8/18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8/19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8/20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8/21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8/22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8/23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8/24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8/25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8/26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8/27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8/28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8/29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8/30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rgbClr val="643916"/>
                          </a:solidFill>
                        </a:rPr>
                        <a:t>8/31</a:t>
                      </a:r>
                      <a:endParaRPr lang="ko-KR" altLang="en-US" sz="1400" b="1" dirty="0">
                        <a:solidFill>
                          <a:srgbClr val="643916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439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사각형: 둥근 모서리 33">
            <a:extLst>
              <a:ext uri="{FF2B5EF4-FFF2-40B4-BE49-F238E27FC236}">
                <a16:creationId xmlns="" xmlns:a16="http://schemas.microsoft.com/office/drawing/2014/main" id="{90710BB0-4CB7-4C19-B9FB-DD12A5391FEB}"/>
              </a:ext>
            </a:extLst>
          </p:cNvPr>
          <p:cNvSpPr/>
          <p:nvPr/>
        </p:nvSpPr>
        <p:spPr>
          <a:xfrm>
            <a:off x="953015" y="2369364"/>
            <a:ext cx="7126956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각형: 둥근 모서리 34">
            <a:extLst>
              <a:ext uri="{FF2B5EF4-FFF2-40B4-BE49-F238E27FC236}">
                <a16:creationId xmlns="" xmlns:a16="http://schemas.microsoft.com/office/drawing/2014/main" id="{8E15C31B-E15C-472B-9BF8-C3C06A373F93}"/>
              </a:ext>
            </a:extLst>
          </p:cNvPr>
          <p:cNvSpPr/>
          <p:nvPr/>
        </p:nvSpPr>
        <p:spPr>
          <a:xfrm>
            <a:off x="1567054" y="2232784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설명선: 굽은 선(테두리 없음) 35">
            <a:extLst>
              <a:ext uri="{FF2B5EF4-FFF2-40B4-BE49-F238E27FC236}">
                <a16:creationId xmlns="" xmlns:a16="http://schemas.microsoft.com/office/drawing/2014/main" id="{AAB9524B-321D-43E3-AD11-AC991B9A308E}"/>
              </a:ext>
            </a:extLst>
          </p:cNvPr>
          <p:cNvSpPr/>
          <p:nvPr/>
        </p:nvSpPr>
        <p:spPr>
          <a:xfrm>
            <a:off x="2012498" y="1799118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643916"/>
                </a:solidFill>
              </a:rPr>
              <a:t>하드웨어 제작</a:t>
            </a:r>
            <a:endParaRPr lang="ko-KR" altLang="en-US" sz="1100" dirty="0">
              <a:solidFill>
                <a:srgbClr val="643916"/>
              </a:solidFill>
            </a:endParaRPr>
          </a:p>
        </p:txBody>
      </p:sp>
      <p:sp>
        <p:nvSpPr>
          <p:cNvPr id="21" name="사각형: 둥근 모서리 45">
            <a:extLst>
              <a:ext uri="{FF2B5EF4-FFF2-40B4-BE49-F238E27FC236}">
                <a16:creationId xmlns="" xmlns:a16="http://schemas.microsoft.com/office/drawing/2014/main" id="{B1EA0AD8-0114-49BC-B3DE-A41E780306D4}"/>
              </a:ext>
            </a:extLst>
          </p:cNvPr>
          <p:cNvSpPr/>
          <p:nvPr/>
        </p:nvSpPr>
        <p:spPr>
          <a:xfrm>
            <a:off x="8685525" y="2369364"/>
            <a:ext cx="2664000" cy="12284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사각형: 둥근 모서리 46">
            <a:extLst>
              <a:ext uri="{FF2B5EF4-FFF2-40B4-BE49-F238E27FC236}">
                <a16:creationId xmlns="" xmlns:a16="http://schemas.microsoft.com/office/drawing/2014/main" id="{7CB2EEDA-B11A-4B37-87D7-EDD5245CA625}"/>
              </a:ext>
            </a:extLst>
          </p:cNvPr>
          <p:cNvSpPr/>
          <p:nvPr/>
        </p:nvSpPr>
        <p:spPr>
          <a:xfrm>
            <a:off x="8899514" y="2232784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설명선: 굽은 선(테두리 없음) 47">
            <a:extLst>
              <a:ext uri="{FF2B5EF4-FFF2-40B4-BE49-F238E27FC236}">
                <a16:creationId xmlns="" xmlns:a16="http://schemas.microsoft.com/office/drawing/2014/main" id="{251B28A4-9BD8-49BE-BF10-0736E84AE3B5}"/>
              </a:ext>
            </a:extLst>
          </p:cNvPr>
          <p:cNvSpPr/>
          <p:nvPr/>
        </p:nvSpPr>
        <p:spPr>
          <a:xfrm>
            <a:off x="9344958" y="1799118"/>
            <a:ext cx="1285415" cy="244341"/>
          </a:xfrm>
          <a:prstGeom prst="callout2">
            <a:avLst>
              <a:gd name="adj1" fmla="val 49936"/>
              <a:gd name="adj2" fmla="val -1357"/>
              <a:gd name="adj3" fmla="val 51885"/>
              <a:gd name="adj4" fmla="val -17136"/>
              <a:gd name="adj5" fmla="val 137189"/>
              <a:gd name="adj6" fmla="val -29181"/>
            </a:avLst>
          </a:prstGeom>
          <a:noFill/>
          <a:ln>
            <a:solidFill>
              <a:srgbClr val="643916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643916"/>
                </a:solidFill>
              </a:rPr>
              <a:t>수정 및 보완</a:t>
            </a:r>
            <a:endParaRPr lang="ko-KR" altLang="en-US" sz="1100" dirty="0">
              <a:solidFill>
                <a:srgbClr val="6439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75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11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하드웨어 설계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 몸체 설계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이전학기 작품의 형태를 바탕으로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00B050"/>
                </a:solidFill>
              </a:rPr>
              <a:t>전체 부품 새롭게 설계</a:t>
            </a:r>
            <a:endParaRPr lang="en-US" altLang="ko-KR" sz="1600" b="1" dirty="0">
              <a:solidFill>
                <a:srgbClr val="00B050"/>
              </a:solidFill>
            </a:endParaRPr>
          </a:p>
        </p:txBody>
      </p:sp>
      <p:sp>
        <p:nvSpPr>
          <p:cNvPr id="6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2" y="2098994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848053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3" name="꺾인 연결선 2"/>
          <p:cNvCxnSpPr/>
          <p:nvPr/>
        </p:nvCxnSpPr>
        <p:spPr>
          <a:xfrm flipV="1">
            <a:off x="1055716" y="1620984"/>
            <a:ext cx="1138844" cy="534591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1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pic>
        <p:nvPicPr>
          <p:cNvPr id="2" name="Picture 2" descr="C:\Users\pc\Desktop\캡스톤제작\사진기록\KakaoTalk_20200812_11292732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149" y="1214948"/>
            <a:ext cx="3253836" cy="24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pc\Desktop\캡스톤제작\사진기록\KakaoTalk_20200812_1141403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219" y="3324325"/>
            <a:ext cx="5665475" cy="310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16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12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301289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5"/>
            <a:ext cx="1138844" cy="695607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하드웨어 설계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설계 바탕으로 출력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모터 등 부품의 치수에 맞게 설계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부품들을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어셈블리 하여 가동범위 예상</a:t>
            </a:r>
            <a:endParaRPr lang="en-US" altLang="ko-KR" sz="1600" b="1" dirty="0">
              <a:solidFill>
                <a:srgbClr val="00B050"/>
              </a:solidFill>
            </a:endParaRPr>
          </a:p>
        </p:txBody>
      </p:sp>
      <p:sp>
        <p:nvSpPr>
          <p:cNvPr id="12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1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0" y="2268326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Picture 2" descr="C:\Users\pc\Desktop\캡스톤제작\사진기록\KakaoTalk_20200812_11510150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032280"/>
            <a:ext cx="3557590" cy="215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pc\Desktop\캡스톤제작\사진기록\KakaoTalk_20200812_13554842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48" y="3334516"/>
            <a:ext cx="6028222" cy="329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13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57419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5"/>
            <a:ext cx="1138844" cy="778132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643916"/>
                </a:solidFill>
              </a:rPr>
              <a:t>1</a:t>
            </a:r>
            <a:r>
              <a:rPr lang="ko-KR" altLang="en-US" sz="2000" b="1" dirty="0" smtClean="0">
                <a:solidFill>
                  <a:srgbClr val="643916"/>
                </a:solidFill>
              </a:rPr>
              <a:t>차 회로 구성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어깨 모터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8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다리 모터</a:t>
            </a:r>
            <a:endParaRPr lang="en-US" altLang="ko-KR" sz="1600" b="1" dirty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블루투스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통신 모듈과 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18650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배터리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5V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전원 공급 위한 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레귤레이터로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구성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ko-KR" sz="1600" b="1" dirty="0" smtClean="0">
                <a:solidFill>
                  <a:srgbClr val="00B050"/>
                </a:solidFill>
              </a:rPr>
              <a:t>※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전기적 타당성 계산 필요함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1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603" y="2350851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위로 굽은 화살표 1"/>
          <p:cNvSpPr/>
          <p:nvPr/>
        </p:nvSpPr>
        <p:spPr>
          <a:xfrm rot="10800000">
            <a:off x="5032664" y="2195526"/>
            <a:ext cx="742604" cy="660831"/>
          </a:xfrm>
          <a:prstGeom prst="bentUpArrow">
            <a:avLst>
              <a:gd name="adj1" fmla="val 16194"/>
              <a:gd name="adj2" fmla="val 25000"/>
              <a:gd name="adj3" fmla="val 28774"/>
            </a:avLst>
          </a:prstGeom>
          <a:solidFill>
            <a:srgbClr val="FBBA00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C:\Users\pc\Desktop\캡스톤제작\회로구성\cheetah 회로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4681" r="18245" b="10029"/>
          <a:stretch/>
        </p:blipFill>
        <p:spPr bwMode="auto">
          <a:xfrm>
            <a:off x="2294312" y="1149421"/>
            <a:ext cx="2651760" cy="210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pc\Desktop\캡스톤제작\회로구성\임시회로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7"/>
          <a:stretch/>
        </p:blipFill>
        <p:spPr bwMode="auto">
          <a:xfrm>
            <a:off x="1055715" y="3225634"/>
            <a:ext cx="5719157" cy="356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64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14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338480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5"/>
            <a:ext cx="1138844" cy="874664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부품 출력 및 재설계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로봇의 주요 파트인 몸체와 다리를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3D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프린터로 출력하여 오차와 개선점 파악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몸체의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사이즈를 더욱 키우기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 결정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1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2" y="2447383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9" name="Picture 3" descr="C:\Users\pc\Desktop\캡스톤제작\사진기록\KakaoTalk_20200815_11371295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87545" y="3294668"/>
            <a:ext cx="3986880" cy="299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pc\Desktop\캡스톤제작\사진기록\KakaoTalk_20200811_09273191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7" t="19747" r="16530" b="21872"/>
          <a:stretch/>
        </p:blipFill>
        <p:spPr bwMode="auto">
          <a:xfrm>
            <a:off x="2194560" y="1149420"/>
            <a:ext cx="3286425" cy="219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5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15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072538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5"/>
            <a:ext cx="1138844" cy="971196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 smtClean="0">
                <a:solidFill>
                  <a:srgbClr val="643916"/>
                </a:solidFill>
              </a:rPr>
              <a:t>아두이노</a:t>
            </a:r>
            <a:r>
              <a:rPr lang="ko-KR" altLang="en-US" sz="2000" b="1" dirty="0" smtClean="0">
                <a:solidFill>
                  <a:srgbClr val="643916"/>
                </a:solidFill>
              </a:rPr>
              <a:t> 코드 분석 시작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학기의 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캡스톤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프로젝트에서 참고한 사족 보행 로봇의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제어코드 분석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시작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추가로 참고모델의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개선된 작품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아두이노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코드도 함께 비교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제어코드는 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주차에서 집중 분석하기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1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2" y="2543915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46" y="1328959"/>
            <a:ext cx="4112204" cy="229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271" y="3809495"/>
            <a:ext cx="5071336" cy="271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8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3"/>
            <a:ext cx="12192000" cy="872839"/>
          </a:xfrm>
          <a:prstGeom prst="rect">
            <a:avLst/>
          </a:prstGeom>
          <a:solidFill>
            <a:srgbClr val="FBBA00"/>
          </a:solidFill>
          <a:ln>
            <a:noFill/>
          </a:ln>
          <a:effectLst>
            <a:outerShdw dist="25400" dir="5400000" algn="t" rotWithShape="0">
              <a:srgbClr val="64391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 smtClean="0">
                <a:solidFill>
                  <a:prstClr val="white"/>
                </a:solidFill>
              </a:rPr>
              <a:t>8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월</a:t>
            </a:r>
            <a:r>
              <a:rPr lang="en-US" altLang="ko-KR" sz="3200" b="1" i="1" kern="0" dirty="0" smtClean="0">
                <a:solidFill>
                  <a:prstClr val="white"/>
                </a:solidFill>
              </a:rPr>
              <a:t>17</a:t>
            </a:r>
            <a:r>
              <a:rPr lang="ko-KR" altLang="en-US" sz="3200" b="1" i="1" kern="0" dirty="0" smtClean="0">
                <a:solidFill>
                  <a:prstClr val="white"/>
                </a:solidFill>
              </a:rPr>
              <a:t>일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F77BD1C-9E52-4EA8-B58D-7005ABCFD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94191"/>
              </p:ext>
            </p:extLst>
          </p:nvPr>
        </p:nvGraphicFramePr>
        <p:xfrm>
          <a:off x="87899" y="1662847"/>
          <a:ext cx="396000" cy="4459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7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0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100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8" name="꺾인 연결선 7"/>
          <p:cNvCxnSpPr/>
          <p:nvPr/>
        </p:nvCxnSpPr>
        <p:spPr>
          <a:xfrm flipV="1">
            <a:off x="1055716" y="1620988"/>
            <a:ext cx="1138844" cy="1138838"/>
          </a:xfrm>
          <a:prstGeom prst="bentConnector3">
            <a:avLst>
              <a:gd name="adj1" fmla="val 50000"/>
            </a:avLst>
          </a:prstGeom>
          <a:ln w="12700">
            <a:solidFill>
              <a:srgbClr val="643916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6634593-693E-4A27-A34D-B59570ED27FA}"/>
              </a:ext>
            </a:extLst>
          </p:cNvPr>
          <p:cNvSpPr/>
          <p:nvPr/>
        </p:nvSpPr>
        <p:spPr>
          <a:xfrm>
            <a:off x="7263055" y="2605345"/>
            <a:ext cx="37928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643916"/>
                </a:solidFill>
              </a:rPr>
              <a:t>부품 출력</a:t>
            </a:r>
            <a:endParaRPr lang="en-US" altLang="ko-KR" sz="2000" b="1" dirty="0">
              <a:solidFill>
                <a:srgbClr val="64391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차 출력물을 바탕으로 오차 개선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6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서보</a:t>
            </a: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모터와 출력물의 </a:t>
            </a:r>
            <a:r>
              <a:rPr lang="ko-KR" altLang="en-US" sz="1600" b="1" dirty="0" err="1" smtClean="0">
                <a:solidFill>
                  <a:srgbClr val="00B050"/>
                </a:solidFill>
              </a:rPr>
              <a:t>연결부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 등 설계</a:t>
            </a:r>
            <a:endParaRPr lang="en-US" altLang="ko-KR" sz="1600" b="1" dirty="0" smtClean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출력물들을 임시로 조립하여 </a:t>
            </a:r>
            <a:endParaRPr lang="en-US" altLang="ko-KR" sz="16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전체적인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형태 구체화 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="" xmlns:a16="http://schemas.microsoft.com/office/drawing/2014/main" id="{A931E901-DCE1-4D54-802C-5DD08C9D2974}"/>
              </a:ext>
            </a:extLst>
          </p:cNvPr>
          <p:cNvSpPr/>
          <p:nvPr/>
        </p:nvSpPr>
        <p:spPr>
          <a:xfrm>
            <a:off x="706333" y="1888279"/>
            <a:ext cx="124412" cy="4134451"/>
          </a:xfrm>
          <a:prstGeom prst="roundRect">
            <a:avLst>
              <a:gd name="adj" fmla="val 50000"/>
            </a:avLst>
          </a:prstGeom>
          <a:solidFill>
            <a:srgbClr val="FBBA00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198933" y="1149421"/>
            <a:ext cx="113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643916"/>
                </a:solidFill>
              </a:rPr>
              <a:t>제작</a:t>
            </a:r>
            <a:r>
              <a:rPr lang="en-US" altLang="ko-KR" sz="1600" b="1" dirty="0" smtClean="0">
                <a:solidFill>
                  <a:srgbClr val="643916"/>
                </a:solidFill>
              </a:rPr>
              <a:t>1</a:t>
            </a:r>
            <a:r>
              <a:rPr lang="ko-KR" altLang="en-US" sz="1600" b="1" dirty="0" smtClean="0">
                <a:solidFill>
                  <a:srgbClr val="643916"/>
                </a:solidFill>
              </a:rPr>
              <a:t>주차</a:t>
            </a:r>
            <a:endParaRPr lang="en-US" altLang="ko-KR" sz="1600" b="1" dirty="0">
              <a:solidFill>
                <a:srgbClr val="643916"/>
              </a:solidFill>
            </a:endParaRPr>
          </a:p>
        </p:txBody>
      </p:sp>
      <p:sp>
        <p:nvSpPr>
          <p:cNvPr id="5" name="사각형: 둥근 모서리 27">
            <a:extLst>
              <a:ext uri="{FF2B5EF4-FFF2-40B4-BE49-F238E27FC236}">
                <a16:creationId xmlns="" xmlns:a16="http://schemas.microsoft.com/office/drawing/2014/main" id="{004DC9C2-846A-45F1-AAAD-A0265AE81367}"/>
              </a:ext>
            </a:extLst>
          </p:cNvPr>
          <p:cNvSpPr/>
          <p:nvPr/>
        </p:nvSpPr>
        <p:spPr>
          <a:xfrm>
            <a:off x="568852" y="2711560"/>
            <a:ext cx="399373" cy="96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6439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122" name="Picture 2" descr="C:\Users\pc\Desktop\캡스톤제작\사진기록\KakaoTalk_20200817_1401169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476" y="1063492"/>
            <a:ext cx="5141355" cy="289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pc\Desktop\캡스톤제작\사진기록\KakaoTalk_20200817_150134630_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32"/>
          <a:stretch/>
        </p:blipFill>
        <p:spPr bwMode="auto">
          <a:xfrm>
            <a:off x="2547652" y="4058258"/>
            <a:ext cx="4265002" cy="26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9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897</Words>
  <Application>Microsoft Office PowerPoint</Application>
  <PresentationFormat>사용자 지정</PresentationFormat>
  <Paragraphs>418</Paragraphs>
  <Slides>24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User</cp:lastModifiedBy>
  <cp:revision>50</cp:revision>
  <dcterms:created xsi:type="dcterms:W3CDTF">2020-08-06T02:53:42Z</dcterms:created>
  <dcterms:modified xsi:type="dcterms:W3CDTF">2020-08-31T03:23:31Z</dcterms:modified>
</cp:coreProperties>
</file>